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7" r:id="rId6"/>
    <p:sldId id="271" r:id="rId7"/>
    <p:sldId id="281" r:id="rId8"/>
    <p:sldId id="283" r:id="rId9"/>
    <p:sldId id="284" r:id="rId10"/>
    <p:sldId id="286" r:id="rId11"/>
    <p:sldId id="285" r:id="rId12"/>
    <p:sldId id="287" r:id="rId13"/>
    <p:sldId id="291" r:id="rId14"/>
    <p:sldId id="258" r:id="rId15"/>
    <p:sldId id="288" r:id="rId16"/>
    <p:sldId id="290" r:id="rId17"/>
    <p:sldId id="267" r:id="rId18"/>
    <p:sldId id="275" r:id="rId19"/>
    <p:sldId id="289" r:id="rId20"/>
    <p:sldId id="268" r:id="rId21"/>
    <p:sldId id="292" r:id="rId22"/>
    <p:sldId id="276" r:id="rId23"/>
    <p:sldId id="293" r:id="rId24"/>
    <p:sldId id="270" r:id="rId25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56C808-1B2C-D29D-63B8-72149006D4D6}" name="Hakanen Jarno (JOTPA)" initials="HJ(" userId="S::jarno.hakanen@jotpa.fi::424a94cf-0cdd-478e-baf9-51f0766ed9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A6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F11296-C0BD-4408-81CD-B135D602AF81}" v="544" dt="2024-11-21T07:12:13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276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avola Krista (JOTPA)" userId="S::krista.paavola@jotpa.fi::a0b44a12-4b62-4543-9368-1a8a5dbc36b7" providerId="AD" clId="Web-{2DF11296-C0BD-4408-81CD-B135D602AF81}"/>
    <pc:docChg chg="addSld modSld">
      <pc:chgData name="Paavola Krista (JOTPA)" userId="S::krista.paavola@jotpa.fi::a0b44a12-4b62-4543-9368-1a8a5dbc36b7" providerId="AD" clId="Web-{2DF11296-C0BD-4408-81CD-B135D602AF81}" dt="2024-11-21T07:12:09.614" v="553" actId="20577"/>
      <pc:docMkLst>
        <pc:docMk/>
      </pc:docMkLst>
      <pc:sldChg chg="modSp">
        <pc:chgData name="Paavola Krista (JOTPA)" userId="S::krista.paavola@jotpa.fi::a0b44a12-4b62-4543-9368-1a8a5dbc36b7" providerId="AD" clId="Web-{2DF11296-C0BD-4408-81CD-B135D602AF81}" dt="2024-11-21T07:12:09.614" v="553" actId="20577"/>
        <pc:sldMkLst>
          <pc:docMk/>
          <pc:sldMk cId="3574002273" sldId="276"/>
        </pc:sldMkLst>
        <pc:spChg chg="mod">
          <ac:chgData name="Paavola Krista (JOTPA)" userId="S::krista.paavola@jotpa.fi::a0b44a12-4b62-4543-9368-1a8a5dbc36b7" providerId="AD" clId="Web-{2DF11296-C0BD-4408-81CD-B135D602AF81}" dt="2024-11-21T07:12:09.614" v="553" actId="20577"/>
          <ac:spMkLst>
            <pc:docMk/>
            <pc:sldMk cId="3574002273" sldId="276"/>
            <ac:spMk id="3" creationId="{B2AC04BA-B515-A38B-3E28-48826B477321}"/>
          </ac:spMkLst>
        </pc:spChg>
      </pc:sldChg>
      <pc:sldChg chg="modSp">
        <pc:chgData name="Paavola Krista (JOTPA)" userId="S::krista.paavola@jotpa.fi::a0b44a12-4b62-4543-9368-1a8a5dbc36b7" providerId="AD" clId="Web-{2DF11296-C0BD-4408-81CD-B135D602AF81}" dt="2024-11-21T07:02:45.672" v="54" actId="20577"/>
        <pc:sldMkLst>
          <pc:docMk/>
          <pc:sldMk cId="3223324075" sldId="291"/>
        </pc:sldMkLst>
        <pc:spChg chg="mod">
          <ac:chgData name="Paavola Krista (JOTPA)" userId="S::krista.paavola@jotpa.fi::a0b44a12-4b62-4543-9368-1a8a5dbc36b7" providerId="AD" clId="Web-{2DF11296-C0BD-4408-81CD-B135D602AF81}" dt="2024-11-21T07:02:45.672" v="54" actId="20577"/>
          <ac:spMkLst>
            <pc:docMk/>
            <pc:sldMk cId="3223324075" sldId="291"/>
            <ac:spMk id="3" creationId="{C5DE4A43-F430-B4FC-734D-F763CD7E3E7E}"/>
          </ac:spMkLst>
        </pc:spChg>
      </pc:sldChg>
      <pc:sldChg chg="modSp add replId">
        <pc:chgData name="Paavola Krista (JOTPA)" userId="S::krista.paavola@jotpa.fi::a0b44a12-4b62-4543-9368-1a8a5dbc36b7" providerId="AD" clId="Web-{2DF11296-C0BD-4408-81CD-B135D602AF81}" dt="2024-11-21T07:10:37.611" v="479" actId="20577"/>
        <pc:sldMkLst>
          <pc:docMk/>
          <pc:sldMk cId="3710660054" sldId="293"/>
        </pc:sldMkLst>
        <pc:spChg chg="mod">
          <ac:chgData name="Paavola Krista (JOTPA)" userId="S::krista.paavola@jotpa.fi::a0b44a12-4b62-4543-9368-1a8a5dbc36b7" providerId="AD" clId="Web-{2DF11296-C0BD-4408-81CD-B135D602AF81}" dt="2024-11-21T07:10:37.611" v="479" actId="20577"/>
          <ac:spMkLst>
            <pc:docMk/>
            <pc:sldMk cId="3710660054" sldId="293"/>
            <ac:spMk id="3" creationId="{B2AC04BA-B515-A38B-3E28-48826B47732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5.em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1.emf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2.emf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4F442E-7BA8-A106-75E6-CE163C6EEA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8740" y="0"/>
            <a:ext cx="3223260" cy="32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02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3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4F442E-7BA8-A106-75E6-CE163C6EEA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7494" y="284484"/>
            <a:ext cx="4764505" cy="121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50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1" cy="6857139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283846-3758-E554-8494-3CE7C9A8E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9810" y="-420336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8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1" cy="6857139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C24589-B761-715D-07CA-0492B7E87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1" cy="685714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283846-3758-E554-8494-3CE7C9A8E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9810" y="-420336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2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1" cy="685714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29BD36-0261-4246-F0FD-0E10E7BD79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52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" y="428"/>
            <a:ext cx="12190474" cy="6857142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7058D-320D-8C8E-DC88-86349C714D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9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" y="428"/>
            <a:ext cx="12190474" cy="6857142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E119DB-F740-2651-2F7D-94258E9D4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9810" y="-420336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73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" y="428"/>
            <a:ext cx="12190474" cy="685714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B2C30E-F1FA-6804-F24B-4561D22D4A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21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" y="428"/>
            <a:ext cx="12190474" cy="685714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E024A-2145-3DF2-9186-6258B4C1C2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9810" y="-420336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2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2" cy="685714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0420F8-94BF-F8C7-30FE-4A35D16E5E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11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2" cy="685714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4E5E02-FCA6-6ACE-61DE-5D2CFE57F8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9810" y="-420336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91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2" cy="685714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283846-3758-E554-8494-3CE7C9A8E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04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0472" cy="685714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8200" y="1640793"/>
            <a:ext cx="9829800" cy="2769474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838200" y="4546363"/>
            <a:ext cx="9829800" cy="71143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283846-3758-E554-8494-3CE7C9A8E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9810" y="-420336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10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0">
                <a:solidFill>
                  <a:schemeClr val="tx2"/>
                </a:solidFill>
                <a:latin typeface="Montserrat" pitchFamily="2" charset="77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CDADC-037E-2C21-F308-9B1CE1A383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27464"/>
            <a:ext cx="3345954" cy="23644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86E07B-9663-4099-9B5D-4BA5DE11FD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491"/>
          <a:stretch/>
        </p:blipFill>
        <p:spPr>
          <a:xfrm>
            <a:off x="0" y="5875219"/>
            <a:ext cx="12192000" cy="92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89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>
                <a:solidFill>
                  <a:schemeClr val="tx2"/>
                </a:solidFill>
                <a:latin typeface="Montserrat" pitchFamily="2" charset="77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CDADC-037E-2C21-F308-9B1CE1A383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27464"/>
            <a:ext cx="3345954" cy="2364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A35DC3-9491-49A2-B095-6346BF4E46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657"/>
          <a:stretch/>
        </p:blipFill>
        <p:spPr>
          <a:xfrm>
            <a:off x="0" y="5955229"/>
            <a:ext cx="12192000" cy="84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35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0">
                <a:solidFill>
                  <a:schemeClr val="tx2"/>
                </a:solidFill>
                <a:latin typeface="Montserrat" pitchFamily="2" charset="77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CDADC-037E-2C21-F308-9B1CE1A383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27464"/>
            <a:ext cx="3345954" cy="236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65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4021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1615155"/>
            <a:ext cx="3932237" cy="1342328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1615156"/>
            <a:ext cx="6172200" cy="3973796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3093579"/>
            <a:ext cx="3932237" cy="249537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E2411A-AA68-31BA-4544-B74A7DB44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43600"/>
            <a:ext cx="12192000" cy="914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753E04-BFF1-76C4-3DAD-B852D938A3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7494" y="284484"/>
            <a:ext cx="4764505" cy="121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13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1529697"/>
            <a:ext cx="3932237" cy="1419240"/>
          </a:xfrm>
        </p:spPr>
        <p:txBody>
          <a:bodyPr anchor="b"/>
          <a:lstStyle>
            <a:lvl1pPr>
              <a:defRPr sz="3200" b="1">
                <a:latin typeface="Montserrat" pitchFamily="2" charset="77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1529696"/>
            <a:ext cx="6172200" cy="40763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3085032"/>
            <a:ext cx="3932237" cy="2521009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D7B1FA-A7B2-166F-3844-EC213C6861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7494" y="284484"/>
            <a:ext cx="4764505" cy="121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72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muotokie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31C092B7-81B9-7A98-7747-9743267B5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78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2384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istilappu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:a16="http://schemas.microsoft.com/office/drawing/2014/main" id="{A781FC2A-54D3-6685-4A5B-D145E6C74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2A776-E1CD-E10B-FB0B-AD4A70372F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E75037-22E8-7DCB-9B43-DDB344B7F868}"/>
              </a:ext>
            </a:extLst>
          </p:cNvPr>
          <p:cNvSpPr/>
          <p:nvPr userDrawn="1"/>
        </p:nvSpPr>
        <p:spPr>
          <a:xfrm>
            <a:off x="744372" y="1296397"/>
            <a:ext cx="5261811" cy="5277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85E653EE-8366-EFD0-8456-E5FFB153BCF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7326" y="1860963"/>
            <a:ext cx="4142874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79562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istilappu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1FC2A-54D3-6685-4A5B-D145E6C74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2A776-E1CD-E10B-FB0B-AD4A70372F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E75037-22E8-7DCB-9B43-DDB344B7F868}"/>
              </a:ext>
            </a:extLst>
          </p:cNvPr>
          <p:cNvSpPr/>
          <p:nvPr userDrawn="1"/>
        </p:nvSpPr>
        <p:spPr>
          <a:xfrm>
            <a:off x="744372" y="1296397"/>
            <a:ext cx="5261811" cy="5277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9431C3D9-0DA4-CD3A-344D-5D0BB6C5BB6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7326" y="1860963"/>
            <a:ext cx="4142874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7808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istilappu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1FC2A-54D3-6685-4A5B-D145E6C74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2A776-E1CD-E10B-FB0B-AD4A70372F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E75037-22E8-7DCB-9B43-DDB344B7F868}"/>
              </a:ext>
            </a:extLst>
          </p:cNvPr>
          <p:cNvSpPr/>
          <p:nvPr userDrawn="1"/>
        </p:nvSpPr>
        <p:spPr>
          <a:xfrm>
            <a:off x="744372" y="1296397"/>
            <a:ext cx="5261811" cy="5277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E65F4960-17C7-D386-F422-42897D07F1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7326" y="1860963"/>
            <a:ext cx="4142874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4736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istilappudi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1FC2A-54D3-6685-4A5B-D145E6C74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2A776-E1CD-E10B-FB0B-AD4A70372F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E75037-22E8-7DCB-9B43-DDB344B7F868}"/>
              </a:ext>
            </a:extLst>
          </p:cNvPr>
          <p:cNvSpPr/>
          <p:nvPr userDrawn="1"/>
        </p:nvSpPr>
        <p:spPr>
          <a:xfrm>
            <a:off x="744372" y="1296397"/>
            <a:ext cx="5261811" cy="5277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26648423-7F5B-9D01-4230-6A52506ADB7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7326" y="1860963"/>
            <a:ext cx="4142874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003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istilappudi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1FC2A-54D3-6685-4A5B-D145E6C74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E2A776-E1CD-E10B-FB0B-AD4A70372F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555" y="126924"/>
            <a:ext cx="5440680" cy="13873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E75037-22E8-7DCB-9B43-DDB344B7F868}"/>
              </a:ext>
            </a:extLst>
          </p:cNvPr>
          <p:cNvSpPr/>
          <p:nvPr userDrawn="1"/>
        </p:nvSpPr>
        <p:spPr>
          <a:xfrm>
            <a:off x="744372" y="1296397"/>
            <a:ext cx="5261811" cy="5277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60F8931A-DE88-1BA3-732B-4411F5307AA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67326" y="1860963"/>
            <a:ext cx="4142874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7529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558869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936513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30B21E-0479-1AA1-44C9-8CC1567A42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43600"/>
            <a:ext cx="12192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754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7327656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_väritaustall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31C3E-30C9-15E9-F9C9-0A69025774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78E010-8A96-831F-5B1B-C9C5EEBDD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43600"/>
            <a:ext cx="12192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558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7787A04A-7160-5CDE-F09C-7786E184B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1460" y="1395664"/>
            <a:ext cx="4440856" cy="3431794"/>
          </a:xfrm>
        </p:spPr>
        <p:txBody>
          <a:bodyPr anchor="b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D5DA5F-936D-B8BB-86DE-8AB7F8E43755}"/>
              </a:ext>
            </a:extLst>
          </p:cNvPr>
          <p:cNvSpPr txBox="1"/>
          <p:nvPr userDrawn="1"/>
        </p:nvSpPr>
        <p:spPr>
          <a:xfrm>
            <a:off x="2379445" y="1977847"/>
            <a:ext cx="18745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5000" b="1" i="1">
                <a:solidFill>
                  <a:schemeClr val="bg1"/>
                </a:solidFill>
                <a:latin typeface="Montserrat Black" pitchFamily="2" charset="77"/>
              </a:rPr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7A152-5365-38BD-28AB-AB66F1E49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128" r="13217" b="16297"/>
          <a:stretch/>
        </p:blipFill>
        <p:spPr>
          <a:xfrm>
            <a:off x="8153400" y="0"/>
            <a:ext cx="4038600" cy="174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612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_sinine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D5DA5F-936D-B8BB-86DE-8AB7F8E43755}"/>
              </a:ext>
            </a:extLst>
          </p:cNvPr>
          <p:cNvSpPr txBox="1"/>
          <p:nvPr userDrawn="1"/>
        </p:nvSpPr>
        <p:spPr>
          <a:xfrm>
            <a:off x="2379445" y="1977847"/>
            <a:ext cx="18745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5000" b="1" i="1">
                <a:solidFill>
                  <a:schemeClr val="bg1"/>
                </a:solidFill>
                <a:latin typeface="Montserrat Black" pitchFamily="2" charset="77"/>
              </a:rPr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7A152-5365-38BD-28AB-AB66F1E49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128" r="13217" b="16297"/>
          <a:stretch/>
        </p:blipFill>
        <p:spPr>
          <a:xfrm>
            <a:off x="8153400" y="0"/>
            <a:ext cx="4038600" cy="174859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23119DB7-4FF7-F2DD-B88E-40EE398930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1460" y="1395664"/>
            <a:ext cx="4440856" cy="3431794"/>
          </a:xfrm>
        </p:spPr>
        <p:txBody>
          <a:bodyPr anchor="b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79442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_anili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D5DA5F-936D-B8BB-86DE-8AB7F8E43755}"/>
              </a:ext>
            </a:extLst>
          </p:cNvPr>
          <p:cNvSpPr txBox="1"/>
          <p:nvPr userDrawn="1"/>
        </p:nvSpPr>
        <p:spPr>
          <a:xfrm>
            <a:off x="2379445" y="1977847"/>
            <a:ext cx="18745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5000" b="1" i="1">
                <a:solidFill>
                  <a:schemeClr val="bg1"/>
                </a:solidFill>
                <a:latin typeface="Montserrat Black" pitchFamily="2" charset="77"/>
              </a:rPr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7A152-5365-38BD-28AB-AB66F1E49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128" r="13217" b="16297"/>
          <a:stretch/>
        </p:blipFill>
        <p:spPr>
          <a:xfrm>
            <a:off x="8153400" y="0"/>
            <a:ext cx="4038600" cy="174859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E9D1DAAF-DA88-165F-FF4E-FE9C9C5DD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1460" y="1395664"/>
            <a:ext cx="4440856" cy="3431794"/>
          </a:xfrm>
        </p:spPr>
        <p:txBody>
          <a:bodyPr anchor="b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26842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D5DA5F-936D-B8BB-86DE-8AB7F8E43755}"/>
              </a:ext>
            </a:extLst>
          </p:cNvPr>
          <p:cNvSpPr txBox="1"/>
          <p:nvPr userDrawn="1"/>
        </p:nvSpPr>
        <p:spPr>
          <a:xfrm>
            <a:off x="2379445" y="1977847"/>
            <a:ext cx="18745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5000" b="1" i="1">
                <a:solidFill>
                  <a:schemeClr val="bg1"/>
                </a:solidFill>
                <a:latin typeface="Montserrat Black" pitchFamily="2" charset="77"/>
              </a:rPr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7A152-5365-38BD-28AB-AB66F1E49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128" r="13217" b="16297"/>
          <a:stretch/>
        </p:blipFill>
        <p:spPr>
          <a:xfrm>
            <a:off x="8153400" y="0"/>
            <a:ext cx="4038600" cy="1748590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B8159094-6A74-0EAA-C7A0-E50469D3A6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1460" y="1395664"/>
            <a:ext cx="4440856" cy="3431794"/>
          </a:xfrm>
        </p:spPr>
        <p:txBody>
          <a:bodyPr anchor="b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24526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_vaalea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E55D7-6ADA-DD1F-1482-7CD75433F7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6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D5DA5F-936D-B8BB-86DE-8AB7F8E43755}"/>
              </a:ext>
            </a:extLst>
          </p:cNvPr>
          <p:cNvSpPr txBox="1"/>
          <p:nvPr userDrawn="1"/>
        </p:nvSpPr>
        <p:spPr>
          <a:xfrm>
            <a:off x="2379445" y="1977847"/>
            <a:ext cx="18745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5000" b="1" i="1">
                <a:solidFill>
                  <a:schemeClr val="tx2"/>
                </a:solidFill>
                <a:latin typeface="Montserrat Black" pitchFamily="2" charset="77"/>
              </a:rPr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7A152-5365-38BD-28AB-AB66F1E49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128" r="13217" b="16297"/>
          <a:stretch/>
        </p:blipFill>
        <p:spPr>
          <a:xfrm>
            <a:off x="8153400" y="0"/>
            <a:ext cx="4038600" cy="1748590"/>
          </a:xfrm>
          <a:prstGeom prst="rect">
            <a:avLst/>
          </a:prstGeom>
        </p:spPr>
      </p:pic>
      <p:sp>
        <p:nvSpPr>
          <p:cNvPr id="9" name="Otsikko 1">
            <a:extLst>
              <a:ext uri="{FF2B5EF4-FFF2-40B4-BE49-F238E27FC236}">
                <a16:creationId xmlns:a16="http://schemas.microsoft.com/office/drawing/2014/main" id="{0E23DAE3-5741-23A1-0EBC-841708780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1460" y="1395664"/>
            <a:ext cx="4440856" cy="3431794"/>
          </a:xfrm>
        </p:spPr>
        <p:txBody>
          <a:bodyPr anchor="b"/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fi-FI"/>
              <a:t>Muokkaa </a:t>
            </a:r>
            <a:br>
              <a:rPr lang="fi-FI"/>
            </a:br>
            <a:r>
              <a:rPr lang="fi-FI" err="1"/>
              <a:t>perustyyl</a:t>
            </a:r>
            <a:r>
              <a:rPr lang="fi-FI"/>
              <a:t>. </a:t>
            </a:r>
            <a:br>
              <a:rPr lang="fi-FI"/>
            </a:b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40338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_värinau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all, person, indoor, child&#10;&#10;Description automatically generated">
            <a:extLst>
              <a:ext uri="{FF2B5EF4-FFF2-40B4-BE49-F238E27FC236}">
                <a16:creationId xmlns:a16="http://schemas.microsoft.com/office/drawing/2014/main" id="{01097FFE-532B-0710-4965-33DF6E5BC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7620000" cy="6858000"/>
          </a:xfrm>
          <a:prstGeom prst="rect">
            <a:avLst/>
          </a:prstGeom>
        </p:spPr>
      </p:pic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C4C19-F5A5-909E-756B-7C6EFB174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66CB4F0B-4016-3E11-F34E-F0A0BBC7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1451610"/>
            <a:ext cx="3932237" cy="1342328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85933B7B-B86A-1D78-4FCB-4BFA0AF25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882" y="2930034"/>
            <a:ext cx="3932237" cy="249537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15631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paikka_värinau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66CB4F0B-4016-3E11-F34E-F0A0BBC7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82" y="1451610"/>
            <a:ext cx="3932237" cy="1342328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85933B7B-B86A-1D78-4FCB-4BFA0AF25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882" y="2930034"/>
            <a:ext cx="3932237" cy="249537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26D0E028-7430-FDBE-C802-40D95C826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2827"/>
            <a:ext cx="7620000" cy="6855173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C4C19-F5A5-909E-756B-7C6EFB1743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43600"/>
            <a:ext cx="12192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114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888763"/>
            <a:ext cx="5451505" cy="2615013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tx2"/>
                </a:solidFill>
                <a:latin typeface="Montserrat" pitchFamily="2" charset="77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70BDAD-F9D4-7C9A-4A7D-B8A7847C416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421120" y="888763"/>
            <a:ext cx="4936691" cy="5179163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663880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" y="428"/>
            <a:ext cx="12191237" cy="6857570"/>
          </a:xfrm>
          <a:prstGeom prst="rect">
            <a:avLst/>
          </a:prstGeom>
        </p:spPr>
      </p:pic>
      <p:sp>
        <p:nvSpPr>
          <p:cNvPr id="3" name="Suorakulmio 2"/>
          <p:cNvSpPr/>
          <p:nvPr userDrawn="1"/>
        </p:nvSpPr>
        <p:spPr>
          <a:xfrm rot="16200000">
            <a:off x="11036246" y="992847"/>
            <a:ext cx="203451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i-FI" sz="105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Photo:Pexels</a:t>
            </a:r>
            <a:r>
              <a:rPr lang="fi-FI" sz="1050" i="1">
                <a:solidFill>
                  <a:schemeClr val="tx1">
                    <a:lumMod val="50000"/>
                    <a:lumOff val="50000"/>
                  </a:schemeClr>
                </a:solidFill>
              </a:rPr>
              <a:t> | Christina </a:t>
            </a:r>
            <a:r>
              <a:rPr lang="fi-FI" sz="105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Morillo</a:t>
            </a:r>
            <a:endParaRPr lang="fi-FI" sz="1050" i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6682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1235" cy="6857570"/>
          </a:xfrm>
          <a:prstGeom prst="rect">
            <a:avLst/>
          </a:prstGeom>
        </p:spPr>
      </p:pic>
      <p:sp>
        <p:nvSpPr>
          <p:cNvPr id="3" name="Suorakulmio 2"/>
          <p:cNvSpPr/>
          <p:nvPr userDrawn="1"/>
        </p:nvSpPr>
        <p:spPr>
          <a:xfrm rot="16200000">
            <a:off x="11036246" y="992847"/>
            <a:ext cx="203451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i-FI" sz="105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Photo:Pexels</a:t>
            </a:r>
            <a:r>
              <a:rPr lang="fi-FI" sz="1050" i="1">
                <a:solidFill>
                  <a:schemeClr val="tx1">
                    <a:lumMod val="50000"/>
                    <a:lumOff val="50000"/>
                  </a:schemeClr>
                </a:solidFill>
              </a:rPr>
              <a:t> | Christina </a:t>
            </a:r>
            <a:r>
              <a:rPr lang="fi-FI" sz="105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Morillo</a:t>
            </a:r>
            <a:endParaRPr lang="fi-FI" sz="1050" i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1009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" y="428"/>
            <a:ext cx="12191235" cy="6857569"/>
          </a:xfrm>
          <a:prstGeom prst="rect">
            <a:avLst/>
          </a:prstGeom>
        </p:spPr>
      </p:pic>
      <p:sp>
        <p:nvSpPr>
          <p:cNvPr id="3" name="Suorakulmio 2"/>
          <p:cNvSpPr/>
          <p:nvPr userDrawn="1"/>
        </p:nvSpPr>
        <p:spPr>
          <a:xfrm rot="16200000">
            <a:off x="11036246" y="992847"/>
            <a:ext cx="203451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i-FI" sz="105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Photo:Pexels</a:t>
            </a:r>
            <a:r>
              <a:rPr lang="fi-FI" sz="1050" i="1">
                <a:solidFill>
                  <a:schemeClr val="tx1">
                    <a:lumMod val="50000"/>
                    <a:lumOff val="50000"/>
                  </a:schemeClr>
                </a:solidFill>
              </a:rPr>
              <a:t> | Christina </a:t>
            </a:r>
            <a:r>
              <a:rPr lang="fi-FI" sz="1050" i="1" err="1">
                <a:solidFill>
                  <a:schemeClr val="tx1">
                    <a:lumMod val="50000"/>
                    <a:lumOff val="50000"/>
                  </a:schemeClr>
                </a:solidFill>
              </a:rPr>
              <a:t>Morillo</a:t>
            </a:r>
            <a:endParaRPr lang="fi-FI" sz="1050" i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453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 dia otsik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C5D39-2DD0-D301-B0F6-E57780AE2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F3AEF2-038B-A3CF-B790-6D8BF6534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5908B-2210-9294-2800-51949F3DED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FC15E403-95B3-B429-9D85-2CFE5501D16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690688"/>
            <a:ext cx="1051961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857A8C-0EB7-72A3-3EBD-D91F553A4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27464"/>
            <a:ext cx="3345954" cy="236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737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F77860C-8882-39D2-ADD4-801B9930CD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606006" y="1716588"/>
            <a:ext cx="4751805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418705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F77860C-8882-39D2-ADD4-801B9930CD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606006" y="1716588"/>
            <a:ext cx="4751805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831112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F77860C-8882-39D2-ADD4-801B9930CD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606006" y="1716588"/>
            <a:ext cx="4751805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77415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F77860C-8882-39D2-ADD4-801B9930CD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606006" y="1716588"/>
            <a:ext cx="4751805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730460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12588-37E4-6ED3-61D4-E47EEA3C44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0109" y="762167"/>
            <a:ext cx="9163515" cy="60958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BB8FB3DF-567E-1E52-9F35-0EB78658A0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01731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12588-37E4-6ED3-61D4-E47EEA3C44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137" y="1678844"/>
            <a:ext cx="5261812" cy="35003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09071A69-768A-2EA1-CAC0-2E3D9214A4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67152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12588-37E4-6ED3-61D4-E47EEA3C44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0200" y="934676"/>
            <a:ext cx="7716520" cy="51332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86D08AB2-C7DF-D6C6-F271-D2629AC7655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95652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12588-37E4-6ED3-61D4-E47EEA3C44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7920" y="1012392"/>
            <a:ext cx="7599691" cy="50555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D5564F69-E5C2-B4F9-FA1A-FD611DACC4C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36281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12588-37E4-6ED3-61D4-E47EEA3C44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994" y="1319916"/>
            <a:ext cx="7137410" cy="47480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2A4A1415-5255-E529-6297-10EFF0650D9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82136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12588-37E4-6ED3-61D4-E47EEA3C44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0201" y="1319915"/>
            <a:ext cx="7137410" cy="47480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11449E48-8AD8-089F-A664-86A5CBBD02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98436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12588-37E4-6ED3-61D4-E47EEA3C44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0201" y="1686523"/>
            <a:ext cx="7137410" cy="40147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3A2C05-2E76-C7E4-F329-423AC40027F4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accent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B4E38-64EA-4AB4-8416-892F9AEB50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0"/>
            <a:ext cx="3345953" cy="2364421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335E6A09-305D-D9A4-73F6-D321C72F0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44193" y="1355290"/>
            <a:ext cx="4241801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0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23000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 descr="A hand holding a cup of coffee over a stack of books&#10;&#10;Description automatically generated with medium confidence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" t="-9260"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BC1276-C923-553B-2FD0-F8E72C426D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4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814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586521-D74C-E434-BC07-E406FA1ECE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4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51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825"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05D023-00C4-8457-C4E0-A139229E2E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4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908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37" r="4237"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531519-EC64-A9E4-BC63-4D13E8A086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817" y="4978878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441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37" r="4237"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9A91C8-39CB-E2E5-7172-31737B1F92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817" y="4978878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860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260"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05D023-00C4-8457-C4E0-A139229E2E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3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482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C6D416-E9F8-F3C4-F69F-BF4BE98654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817" y="4978878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404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82E5BA-BDBB-04CD-E0C3-1B99DE9546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3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166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82E5BA-BDBB-04CD-E0C3-1B99DE9546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3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040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82E5BA-BDBB-04CD-E0C3-1B99DE9546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3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86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82E5BA-BDBB-04CD-E0C3-1B99DE9546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6046" y="-476643"/>
            <a:ext cx="3345953" cy="236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83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5F3F22-E345-214F-D951-E899291234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817" y="4978878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48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6CA02-A610-A63B-4A68-531FDDB38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00"/>
            <a:ext cx="12192000" cy="7493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5F3F22-E345-214F-D951-E899291234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817" y="4978879"/>
            <a:ext cx="3512190" cy="248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369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1A7A4002-2E06-8DCB-D3F3-B5A5406FEB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9199DE-1CA7-224F-CA7C-743911BD9EA1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BF2BF275-66E2-CBD3-3F54-1CB080E2733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74295" y="1354639"/>
            <a:ext cx="5181600" cy="4351338"/>
          </a:xfrm>
        </p:spPr>
        <p:txBody>
          <a:bodyPr/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	Muokkaa tekstin 	perustyylejä</a:t>
            </a:r>
          </a:p>
          <a:p>
            <a:pPr lvl="0"/>
            <a:endParaRPr lang="fi-FI"/>
          </a:p>
          <a:p>
            <a:pPr lvl="2"/>
            <a:r>
              <a:rPr lang="fi-FI"/>
              <a:t>toinen taso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2BDD1D-ACF3-737B-6C29-D5D1A5DA97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817" y="4978878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786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7A4002-2E06-8DCB-D3F3-B5A5406FEB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2D1F5A-63FF-631D-BD36-054F330AB7FE}"/>
              </a:ext>
            </a:extLst>
          </p:cNvPr>
          <p:cNvSpPr/>
          <p:nvPr userDrawn="1"/>
        </p:nvSpPr>
        <p:spPr>
          <a:xfrm>
            <a:off x="834189" y="790073"/>
            <a:ext cx="5261811" cy="52778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2A31981E-1442-489A-76F7-33532B1BAC1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74295" y="1354639"/>
            <a:ext cx="5181600" cy="4351338"/>
          </a:xfrm>
        </p:spPr>
        <p:txBody>
          <a:bodyPr/>
          <a:lstStyle>
            <a:lvl1pPr marL="0" indent="0">
              <a:buClr>
                <a:schemeClr val="bg1"/>
              </a:buClr>
              <a:buFont typeface="Arial" panose="020B0604020202020204" pitchFamily="34" charset="0"/>
              <a:buNone/>
              <a:defRPr sz="32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	Muokkaa tekstin 	perustyylejä</a:t>
            </a:r>
          </a:p>
          <a:p>
            <a:pPr lvl="0"/>
            <a:endParaRPr lang="fi-FI"/>
          </a:p>
          <a:p>
            <a:pPr lvl="2"/>
            <a:r>
              <a:rPr lang="fi-FI"/>
              <a:t>toinen taso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41286E-80E0-7328-E5FE-3777511348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817" y="4978878"/>
            <a:ext cx="3512190" cy="248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042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51C7BC-8495-6E0C-7030-E5393BA78F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78878"/>
            <a:ext cx="3512190" cy="24818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8D6FA0-0DD7-7ACD-5321-5D4831FD4E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E9FEC46D-A76F-97B7-F173-1C0A02E3BF5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05200" y="1253331"/>
            <a:ext cx="5181600" cy="4351338"/>
          </a:xfrm>
        </p:spPr>
        <p:txBody>
          <a:bodyPr/>
          <a:lstStyle>
            <a:lvl1pPr marL="0" indent="0" algn="l">
              <a:buClr>
                <a:schemeClr val="bg1"/>
              </a:buClr>
              <a:buFont typeface="Arial" panose="020B0604020202020204" pitchFamily="34" charset="0"/>
              <a:buNone/>
              <a:defRPr sz="6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	</a:t>
            </a:r>
          </a:p>
          <a:p>
            <a:pPr lvl="0"/>
            <a:endParaRPr lang="fi-FI"/>
          </a:p>
          <a:p>
            <a:pPr lvl="0"/>
            <a:endParaRPr lang="fi-FI"/>
          </a:p>
          <a:p>
            <a:pPr lvl="0"/>
            <a:r>
              <a:rPr lang="fi-FI"/>
              <a:t>Muokkaa tekstin 	</a:t>
            </a:r>
          </a:p>
        </p:txBody>
      </p:sp>
    </p:spTree>
    <p:extLst>
      <p:ext uri="{BB962C8B-B14F-4D97-AF65-F5344CB8AC3E}">
        <p14:creationId xmlns:p14="http://schemas.microsoft.com/office/powerpoint/2010/main" val="237102736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  <p:sp>
        <p:nvSpPr>
          <p:cNvPr id="3" name="Suorakulmio 2"/>
          <p:cNvSpPr/>
          <p:nvPr userDrawn="1"/>
        </p:nvSpPr>
        <p:spPr>
          <a:xfrm rot="16200000">
            <a:off x="11128017" y="901075"/>
            <a:ext cx="185096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i-FI" sz="1050" i="1">
                <a:solidFill>
                  <a:schemeClr val="bg1"/>
                </a:solidFill>
              </a:rPr>
              <a:t>Photo: </a:t>
            </a:r>
            <a:r>
              <a:rPr lang="fi-FI" sz="1050" i="1" err="1">
                <a:solidFill>
                  <a:schemeClr val="bg1"/>
                </a:solidFill>
              </a:rPr>
              <a:t>Pexels</a:t>
            </a:r>
            <a:r>
              <a:rPr lang="fi-FI" sz="1050" i="1">
                <a:solidFill>
                  <a:schemeClr val="bg1"/>
                </a:solidFill>
              </a:rPr>
              <a:t> | </a:t>
            </a:r>
            <a:r>
              <a:rPr lang="fi-FI" sz="1050" i="1" err="1">
                <a:solidFill>
                  <a:schemeClr val="bg1"/>
                </a:solidFill>
              </a:rPr>
              <a:t>Cottonbro</a:t>
            </a:r>
            <a:endParaRPr lang="fi-FI" sz="105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36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604B7-BA38-42AF-9725-5D021E2BE88B}" type="datetimeFigureOut">
              <a:rPr lang="fi-FI" smtClean="0"/>
              <a:t>20.11.2024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5410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AD7DE-5270-47BA-A1E0-ABA4095842C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54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81" r:id="rId3"/>
    <p:sldLayoutId id="2147483682" r:id="rId4"/>
    <p:sldLayoutId id="2147483680" r:id="rId5"/>
    <p:sldLayoutId id="2147483683" r:id="rId6"/>
    <p:sldLayoutId id="2147483660" r:id="rId7"/>
    <p:sldLayoutId id="2147483679" r:id="rId8"/>
    <p:sldLayoutId id="2147483673" r:id="rId9"/>
    <p:sldLayoutId id="2147483678" r:id="rId10"/>
    <p:sldLayoutId id="2147483674" r:id="rId11"/>
    <p:sldLayoutId id="2147483677" r:id="rId12"/>
    <p:sldLayoutId id="2147483675" r:id="rId13"/>
    <p:sldLayoutId id="2147483676" r:id="rId14"/>
    <p:sldLayoutId id="2147483664" r:id="rId15"/>
    <p:sldLayoutId id="2147483685" r:id="rId16"/>
    <p:sldLayoutId id="2147483684" r:id="rId17"/>
    <p:sldLayoutId id="2147483652" r:id="rId18"/>
    <p:sldLayoutId id="2147483656" r:id="rId19"/>
    <p:sldLayoutId id="2147483657" r:id="rId20"/>
    <p:sldLayoutId id="2147483651" r:id="rId21"/>
    <p:sldLayoutId id="2147483655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670" r:id="rId28"/>
    <p:sldLayoutId id="2147483691" r:id="rId29"/>
    <p:sldLayoutId id="2147483693" r:id="rId30"/>
    <p:sldLayoutId id="2147483692" r:id="rId31"/>
    <p:sldLayoutId id="2147483694" r:id="rId32"/>
    <p:sldLayoutId id="2147483686" r:id="rId33"/>
    <p:sldLayoutId id="2147483690" r:id="rId34"/>
    <p:sldLayoutId id="2147483687" r:id="rId35"/>
    <p:sldLayoutId id="2147483689" r:id="rId36"/>
    <p:sldLayoutId id="2147483688" r:id="rId37"/>
    <p:sldLayoutId id="2147483671" r:id="rId38"/>
    <p:sldLayoutId id="2147483672" r:id="rId39"/>
    <p:sldLayoutId id="2147483662" r:id="rId40"/>
    <p:sldLayoutId id="2147483667" r:id="rId41"/>
    <p:sldLayoutId id="2147483718" r:id="rId42"/>
    <p:sldLayoutId id="2147483719" r:id="rId43"/>
    <p:sldLayoutId id="2147483717" r:id="rId44"/>
    <p:sldLayoutId id="2147483727" r:id="rId45"/>
    <p:sldLayoutId id="2147483728" r:id="rId46"/>
    <p:sldLayoutId id="2147483729" r:id="rId47"/>
    <p:sldLayoutId id="2147483730" r:id="rId48"/>
    <p:sldLayoutId id="2147483705" r:id="rId49"/>
    <p:sldLayoutId id="2147483710" r:id="rId50"/>
    <p:sldLayoutId id="2147483706" r:id="rId51"/>
    <p:sldLayoutId id="2147483707" r:id="rId52"/>
    <p:sldLayoutId id="2147483708" r:id="rId53"/>
    <p:sldLayoutId id="2147483709" r:id="rId54"/>
    <p:sldLayoutId id="2147483711" r:id="rId55"/>
    <p:sldLayoutId id="2147483699" r:id="rId56"/>
    <p:sldLayoutId id="2147483701" r:id="rId57"/>
    <p:sldLayoutId id="2147483700" r:id="rId58"/>
    <p:sldLayoutId id="2147483703" r:id="rId59"/>
    <p:sldLayoutId id="2147483704" r:id="rId60"/>
    <p:sldLayoutId id="2147483702" r:id="rId61"/>
    <p:sldLayoutId id="2147483720" r:id="rId62"/>
    <p:sldLayoutId id="2147483721" r:id="rId63"/>
    <p:sldLayoutId id="2147483722" r:id="rId64"/>
    <p:sldLayoutId id="2147483723" r:id="rId65"/>
    <p:sldLayoutId id="2147483724" r:id="rId66"/>
    <p:sldLayoutId id="2147483725" r:id="rId67"/>
    <p:sldLayoutId id="2147483726" r:id="rId68"/>
    <p:sldLayoutId id="2147483696" r:id="rId69"/>
    <p:sldLayoutId id="2147483698" r:id="rId70"/>
    <p:sldLayoutId id="2147483697" r:id="rId71"/>
    <p:sldLayoutId id="2147483669" r:id="rId7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accent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tpa.fi/fi/rahoitus/valtionavustukset/jotpan-valtionavustuksen-vakioehdot-132024-alkaen" TargetMode="External"/><Relationship Id="rId2" Type="http://schemas.openxmlformats.org/officeDocument/2006/relationships/hyperlink" Target="https://www.jotpa.fi/fi/rahoitus/valtionavustukset/usein-kysyttya-valtionavustuksista" TargetMode="Externa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krista.paavola@jotpa.fi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F223FF-8260-4750-B5BF-CB06BF129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088" y="1918196"/>
            <a:ext cx="9829800" cy="2769474"/>
          </a:xfrm>
        </p:spPr>
        <p:txBody>
          <a:bodyPr>
            <a:normAutofit/>
          </a:bodyPr>
          <a:lstStyle/>
          <a:p>
            <a:r>
              <a:rPr lang="fi-FI" sz="3600" b="1" dirty="0"/>
              <a:t>Hankeavustus </a:t>
            </a:r>
            <a:r>
              <a:rPr lang="fi-FI" sz="3600" b="1" i="0" dirty="0">
                <a:effectLst/>
                <a:latin typeface="Montserrat" panose="00000500000000000000" pitchFamily="2" charset="0"/>
              </a:rPr>
              <a:t>osaamisen lisäämiseen jäte- ja vesihuollossa, maa- ja vesirakentamisessa, kaavoituksen alalla ja teollisessa puurakentamisessa</a:t>
            </a:r>
            <a:endParaRPr lang="fi-FI" sz="3600" b="1" dirty="0"/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4FFF455B-E7B2-4590-B780-0E798D7B4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88" y="5306651"/>
            <a:ext cx="9829800" cy="711436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19.11.2024 klo 10-11</a:t>
            </a:r>
          </a:p>
          <a:p>
            <a:r>
              <a:rPr lang="fi-FI" dirty="0"/>
              <a:t>Krista Paavola, erityisasiantuntija</a:t>
            </a:r>
          </a:p>
        </p:txBody>
      </p:sp>
    </p:spTree>
    <p:extLst>
      <p:ext uri="{BB962C8B-B14F-4D97-AF65-F5344CB8AC3E}">
        <p14:creationId xmlns:p14="http://schemas.microsoft.com/office/powerpoint/2010/main" val="192627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54EFC2-B863-5CE8-0AEF-ECB5BB38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Tilaisuuden sisältö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58A551-8164-65DD-575C-8C18825F2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 dirty="0"/>
              <a:t>Tavoite ja tausta </a:t>
            </a:r>
            <a:endParaRPr lang="fi-FI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i-FI" sz="2800" dirty="0"/>
              <a:t>Mitä voimme rahoittaa, tekniset asiat </a:t>
            </a:r>
            <a:endParaRPr lang="fi-FI" dirty="0"/>
          </a:p>
          <a:p>
            <a:pPr>
              <a:buFont typeface="Wingdings" panose="05000000000000000000" pitchFamily="2" charset="2"/>
              <a:buChar char="§"/>
            </a:pPr>
            <a:r>
              <a:rPr lang="fi-FI" sz="2800" dirty="0"/>
              <a:t>Etukäteen tulleet ja muut kysymykset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Tilaisuus tallennetaan</a:t>
            </a:r>
          </a:p>
        </p:txBody>
      </p:sp>
    </p:spTree>
    <p:extLst>
      <p:ext uri="{BB962C8B-B14F-4D97-AF65-F5344CB8AC3E}">
        <p14:creationId xmlns:p14="http://schemas.microsoft.com/office/powerpoint/2010/main" val="56530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57079D-EC68-ED46-F4A6-8039A41E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Tilaisuuden tavoite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07921FC-7821-4F91-DEF4-189D9731C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sz="2400" dirty="0">
                <a:latin typeface="Montserrat"/>
              </a:rPr>
              <a:t>Käydä läpi avustuksen ideaa, tavoitetta ja taustaa </a:t>
            </a:r>
            <a:r>
              <a:rPr lang="fi-FI" sz="2400" dirty="0">
                <a:latin typeface="Montserrat"/>
                <a:sym typeface="Wingdings" panose="05000000000000000000" pitchFamily="2" charset="2"/>
              </a:rPr>
              <a:t> saadaan osuvia hakemuksia ja onnistuneita toteutuksia!</a:t>
            </a:r>
          </a:p>
          <a:p>
            <a:r>
              <a:rPr lang="fi-FI" sz="2400" dirty="0"/>
              <a:t>Vastata etukäteen esitettyihin kysymyksiin</a:t>
            </a:r>
          </a:p>
          <a:p>
            <a:r>
              <a:rPr lang="fi-FI" sz="2400" dirty="0"/>
              <a:t>Vastata tilaisuuden aikana tuleviin kysymyksiin</a:t>
            </a:r>
          </a:p>
          <a:p>
            <a:r>
              <a:rPr lang="fi-FI" sz="2400" dirty="0"/>
              <a:t>Kysymyksiin palataan tilaisuuden lopussa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16010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9F6F62-1BAF-F36E-EC35-5E630DC2D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Valtionavustushaun pääpointit: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E9A2D6-310E-3F0A-0951-E2740BCE6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Valtionavustushaku on osa </a:t>
            </a:r>
            <a:r>
              <a:rPr lang="fi-FI" dirty="0" err="1"/>
              <a:t>Jotpan</a:t>
            </a:r>
            <a:r>
              <a:rPr lang="fi-FI" dirty="0"/>
              <a:t> puhtaan siirtymän ohjelmaa</a:t>
            </a:r>
          </a:p>
          <a:p>
            <a:r>
              <a:rPr lang="fi-FI" dirty="0"/>
              <a:t>Haussa on 4 eri teemaa: jäte- ja vesihuolto, maa- ja vesirakentaminen, kaavoitus ja teollinen puurakentaminen</a:t>
            </a:r>
          </a:p>
          <a:p>
            <a:r>
              <a:rPr lang="fi-FI" dirty="0"/>
              <a:t>Pääasiallinen kohderyhmä henkilöt, jotka työskentelevät kyseisillä aloilla</a:t>
            </a:r>
          </a:p>
          <a:p>
            <a:r>
              <a:rPr lang="fi-FI" dirty="0" err="1"/>
              <a:t>Jotpan</a:t>
            </a:r>
            <a:r>
              <a:rPr lang="fi-FI" dirty="0"/>
              <a:t> vakioehdot käytössä</a:t>
            </a:r>
          </a:p>
          <a:p>
            <a:r>
              <a:rPr lang="fi-FI" dirty="0"/>
              <a:t>Haetaan lyhyitä, työn ohessa realistisesti suoritettavia toteutuksia!</a:t>
            </a:r>
          </a:p>
        </p:txBody>
      </p:sp>
    </p:spTree>
    <p:extLst>
      <p:ext uri="{BB962C8B-B14F-4D97-AF65-F5344CB8AC3E}">
        <p14:creationId xmlns:p14="http://schemas.microsoft.com/office/powerpoint/2010/main" val="2651807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81338D-338C-40C0-FA06-0AC46257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4000" b="1" dirty="0"/>
              <a:t>Valtionavustushaun tärkeät luvut ja</a:t>
            </a:r>
            <a:br>
              <a:rPr lang="fi-FI" sz="4000" b="1" dirty="0"/>
            </a:br>
            <a:r>
              <a:rPr lang="fi-FI" sz="4000" b="1" dirty="0"/>
              <a:t> päivät </a:t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4F7A3D-4FAC-9951-085D-4F4F5E3AC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Hakuaika 11.11.- 9.12.2024 ( 4vkoa)</a:t>
            </a:r>
          </a:p>
          <a:p>
            <a:r>
              <a:rPr lang="fi-FI" dirty="0"/>
              <a:t>Klo 16.15 päättyy!</a:t>
            </a:r>
          </a:p>
          <a:p>
            <a:r>
              <a:rPr lang="fi-FI" dirty="0"/>
              <a:t>Avustuksia jaetaan noin 3,5 </a:t>
            </a:r>
            <a:r>
              <a:rPr lang="fi-FI" dirty="0" err="1"/>
              <a:t>milj</a:t>
            </a:r>
            <a:r>
              <a:rPr lang="fi-FI" dirty="0"/>
              <a:t> eur</a:t>
            </a:r>
          </a:p>
          <a:p>
            <a:r>
              <a:rPr lang="fi-FI" dirty="0"/>
              <a:t>40%  tavoitellusta opiskelijamäärästä tulee olla aloittanut 1.10.2025 mennessä (opinto-oikeus syntynyt)</a:t>
            </a:r>
          </a:p>
          <a:p>
            <a:r>
              <a:rPr lang="fi-FI" dirty="0"/>
              <a:t>Avustus maksetaan kahdessa erässä 70% ja 30%</a:t>
            </a:r>
          </a:p>
          <a:p>
            <a:r>
              <a:rPr lang="fi-FI" dirty="0"/>
              <a:t>Toinen erä maksetaan mikäli tavoitteet saavutettu (väliselvitys)</a:t>
            </a:r>
          </a:p>
          <a:p>
            <a:r>
              <a:rPr lang="fi-FI" dirty="0"/>
              <a:t>Päätökset jo 13.12.2024 ja avustukset tällöin maksuun.</a:t>
            </a:r>
          </a:p>
          <a:p>
            <a:r>
              <a:rPr lang="fi-FI" dirty="0"/>
              <a:t>Käyttöaika 13.12.2024-31.3.2026</a:t>
            </a:r>
          </a:p>
        </p:txBody>
      </p:sp>
    </p:spTree>
    <p:extLst>
      <p:ext uri="{BB962C8B-B14F-4D97-AF65-F5344CB8AC3E}">
        <p14:creationId xmlns:p14="http://schemas.microsoft.com/office/powerpoint/2010/main" val="2276105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1B36AC-CFE9-9756-EA39-9037A711A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2" y="365125"/>
            <a:ext cx="10691647" cy="1325563"/>
          </a:xfrm>
        </p:spPr>
        <p:txBody>
          <a:bodyPr>
            <a:normAutofit/>
          </a:bodyPr>
          <a:lstStyle/>
          <a:p>
            <a:r>
              <a:rPr lang="fi-FI" b="1" i="0" u="none" strike="noStrike" dirty="0">
                <a:solidFill>
                  <a:srgbClr val="1B4E8E"/>
                </a:solidFill>
                <a:effectLst/>
                <a:latin typeface="Montserrat" panose="00000500000000000000" pitchFamily="2" charset="0"/>
              </a:rPr>
              <a:t>Taustaa</a:t>
            </a:r>
            <a:r>
              <a:rPr lang="fi-FI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608014-AC54-766A-6D27-A3B04FF46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724"/>
            <a:ext cx="10515600" cy="4679239"/>
          </a:xfrm>
        </p:spPr>
        <p:txBody>
          <a:bodyPr>
            <a:normAutofit lnSpcReduction="10000"/>
          </a:bodyPr>
          <a:lstStyle/>
          <a:p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Maa- ja vesirakennusala, vesi- ja jätehuolto sekä rakentaminen ja kaavoitus ovat yhdessä merkittävä kokonaisuus puhtaassa siirtymässä, jossa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toimintaympäristön muutos ja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 uudet investoinnit vaativat uudenlaista osaamista.</a:t>
            </a:r>
          </a:p>
          <a:p>
            <a:r>
              <a:rPr lang="fi-FI" dirty="0">
                <a:solidFill>
                  <a:srgbClr val="003399"/>
                </a:solidFill>
                <a:latin typeface="Montserrat" panose="00000500000000000000" pitchFamily="2" charset="0"/>
              </a:rPr>
              <a:t>Osaamistarpeet liittyvät nykytilan osaavan työvoiman saatavuuden haasteisiin mutta toisaalta myös ennakoituihin tarpeisiin</a:t>
            </a:r>
          </a:p>
          <a:p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Uudet osaamistarpeet koskevat jo alalla työskenteleviä sekä niitä ammattilaisia, jotka siirtyvät uusiin tehtäviin esimerkiksi vihreiden investointien myötä. 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45963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2DD62B-1286-1A8D-FB7B-348F215A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dirty="0">
                <a:solidFill>
                  <a:srgbClr val="1B4E8E"/>
                </a:solidFill>
                <a:latin typeface="Montserrat" panose="00000500000000000000" pitchFamily="2" charset="0"/>
              </a:rPr>
              <a:t>Koulutusten s</a:t>
            </a:r>
            <a:r>
              <a:rPr lang="fi-FI" b="1" i="0" u="none" strike="noStrike" dirty="0">
                <a:solidFill>
                  <a:srgbClr val="1B4E8E"/>
                </a:solidFill>
                <a:effectLst/>
                <a:latin typeface="Montserrat" panose="00000500000000000000" pitchFamily="2" charset="0"/>
              </a:rPr>
              <a:t>isällöt 1/2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DA8C42-931E-6044-8F8D-BA140E343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655" y="1560786"/>
            <a:ext cx="10515600" cy="4932089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fi-FI" b="1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Vesi- ja jätehuolto:</a:t>
            </a: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vesi- ja jätehuollon yleinen ympäristö- ja kiertotalousosaaminen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jätevesien hallinnan ja käsittelyn 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jätevesien jatkojalostuksen 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jätteiden kierrätykseen liittyvä 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lainsäädäntöön ja kierrätysvaatimuksiin liittyvä osaaminen</a:t>
            </a:r>
          </a:p>
          <a:p>
            <a:pPr marL="0" indent="0" algn="l">
              <a:buNone/>
            </a:pP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pPr marL="0" indent="0" algn="l">
              <a:buNone/>
            </a:pPr>
            <a:r>
              <a:rPr lang="fi-FI" b="1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Maa- ja vesirakentaminen:</a:t>
            </a: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maa- ja vesirakentamisen yleinen ympäristö- ja kiertotalousosaaminen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vesi- ja maa-alueiden ennallistamiseen liittyvä 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tulvaosaaminen, sään ääri-ilmiöihin liittyvä 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lainsäädäntöosaaminen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uusiin teknologioihin ja alan digitalisaatioon liittyvä osaaminen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1897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2DD62B-1286-1A8D-FB7B-348F215A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dirty="0">
                <a:solidFill>
                  <a:srgbClr val="1B4E8E"/>
                </a:solidFill>
                <a:latin typeface="Montserrat" panose="00000500000000000000" pitchFamily="2" charset="0"/>
              </a:rPr>
              <a:t>Koulutusten s</a:t>
            </a:r>
            <a:r>
              <a:rPr lang="fi-FI" b="1" i="0" u="none" strike="noStrike" dirty="0">
                <a:solidFill>
                  <a:srgbClr val="1B4E8E"/>
                </a:solidFill>
                <a:effectLst/>
                <a:latin typeface="Montserrat" panose="00000500000000000000" pitchFamily="2" charset="0"/>
              </a:rPr>
              <a:t>isällöt 2/2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DA8C42-931E-6044-8F8D-BA140E343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fi-FI" b="1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Kaavoitus:</a:t>
            </a: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kaavoitusalan yleinen 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kaavoitusalan digitalisaatio ja työkalut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lainsäädäntö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puhdasta siirtymää tukeva kaavoitusosaaminen</a:t>
            </a:r>
          </a:p>
          <a:p>
            <a:pPr marL="0" indent="0" algn="l">
              <a:buNone/>
            </a:pP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pPr marL="0" indent="0" algn="l">
              <a:buNone/>
            </a:pPr>
            <a:r>
              <a:rPr lang="fi-FI" b="1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Teollinen puurakentaminen:</a:t>
            </a: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suunnitteluun ja teolliseen esivalmisteluun liittyvä 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työmaaosaaminen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rakennuttajaosaaminen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kaupallistaminen ja innovaatio-osaaminen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11368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2DD62B-1286-1A8D-FB7B-348F215A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dirty="0">
                <a:solidFill>
                  <a:srgbClr val="1B4E8E"/>
                </a:solidFill>
                <a:latin typeface="Montserrat" panose="00000500000000000000" pitchFamily="2" charset="0"/>
              </a:rPr>
              <a:t>Muut sisällöt tarvittavissa määrin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DA8C42-931E-6044-8F8D-BA140E343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kohdennettu opiskelijahankinta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uraohjaus ja urasuunnittelutaidot, oppimaan oppimisen taitojen ohjaus, oppimisen haasteiden tunnistaminen ja pedagoginen tuki sekä mahdolliset muut ohjaustoimet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muut tukitoimet, kuten kieli- ja digitaidon tuki sekä työpaikalla tapahtuva opastus ja tuki. 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2311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D85720-685F-6FA7-70CB-F5F0ED084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Kohderyhmä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DE4A43-F430-B4FC-734D-F763CD7E3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l"/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Jatkuvan oppimisen ja työllisyyden palvelukeskuksen rahoittamien koulutusten kohderyhminä ovat työssä olevat ja työvoiman ulkopuolella olevat henkilöt.</a:t>
            </a:r>
          </a:p>
          <a:p>
            <a:pPr algn="l"/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Koulutus tulee suunnitella niin, että työssä olevan henkilön on tosiasiallisesti mahdollista osallistua siihen työnsä ohessa. </a:t>
            </a:r>
          </a:p>
          <a:p>
            <a:pPr algn="l"/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Työttömät työnhakijat eivät voi olla koulutuksen pääasiallinen kohderyhmä. Työtön henkilö voi kuitenkin omaehtoisesti hakeutua ja tulla valituksi koulutukseen. </a:t>
            </a:r>
          </a:p>
          <a:p>
            <a:pPr algn="l"/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Koulutukseen ei tule hyväksyä jo valmiiksi päätoimisia tutkinto-opiskelijoita.</a:t>
            </a:r>
          </a:p>
          <a:p>
            <a:r>
              <a:rPr lang="fi-FI" dirty="0">
                <a:solidFill>
                  <a:srgbClr val="003399"/>
                </a:solidFill>
                <a:latin typeface="Montserrat"/>
              </a:rPr>
              <a:t>Alalla työskentelevät tai alalle siirtymässä olevat henkilöt</a:t>
            </a: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23324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914858-819A-6899-74B4-68A7A5188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Avustusta voivat hakea: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D638FD-A833-1225-78CF-E640279FC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fi-FI" dirty="0">
                <a:latin typeface="Montserrat"/>
              </a:rPr>
              <a:t>Ammatillisen koulutuksen järjestäjät</a:t>
            </a:r>
          </a:p>
          <a:p>
            <a:pPr lvl="1"/>
            <a:r>
              <a:rPr lang="fi-FI" dirty="0">
                <a:latin typeface="Montserrat"/>
              </a:rPr>
              <a:t>koulutuksen sisältöjen tulee olla perustutkinnon, ammattitutkinnon tai erikoisammattitutkinnon perusteiden mukaisia. </a:t>
            </a:r>
          </a:p>
          <a:p>
            <a:r>
              <a:rPr lang="fi-FI" dirty="0">
                <a:latin typeface="Montserrat"/>
              </a:rPr>
              <a:t>Yliopistot ja ammattikorkeakoulut</a:t>
            </a:r>
          </a:p>
          <a:p>
            <a:pPr lvl="1"/>
            <a:r>
              <a:rPr lang="fi-FI" dirty="0"/>
              <a:t>sisältöjen tulee olla sellaisia, jotka jo sisältyvät yliopistossa tai ammattikorkeakoulussa järjestettävään tutkintoon, tai joita on aikaisemmin järjestetty osana tutkintokoulutusta.( Myös erikoistumiskoulutuksen sisällöt)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3399"/>
                </a:solidFill>
                <a:latin typeface="Montserrat" panose="00000500000000000000" pitchFamily="2" charset="0"/>
              </a:rPr>
              <a:t>V</a:t>
            </a: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apaan sivistystyön ylläpitäjät </a:t>
            </a:r>
          </a:p>
          <a:p>
            <a:pPr lvl="1"/>
            <a:r>
              <a:rPr lang="fi-FI" dirty="0">
                <a:solidFill>
                  <a:srgbClr val="003399"/>
                </a:solidFill>
                <a:latin typeface="Montserrat" panose="00000500000000000000" pitchFamily="2" charset="0"/>
              </a:rPr>
              <a:t>Järjestäjän ylläpitoluvan puitteissa</a:t>
            </a:r>
            <a:endParaRPr lang="fi-FI" b="0" i="0" dirty="0">
              <a:solidFill>
                <a:srgbClr val="003399"/>
              </a:solidFill>
              <a:effectLst/>
              <a:latin typeface="Montserrat" panose="000005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Saamelaisalueen koulutuskeskus</a:t>
            </a:r>
          </a:p>
          <a:p>
            <a:pPr marL="0" indent="0">
              <a:buNone/>
            </a:pPr>
            <a:endParaRPr lang="fi-FI" b="1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46064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4E8D91-8A62-FC52-95CF-0D1C279D6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Mitä ei voida rahoittaa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83B248-09C0-1264-1224-A60D64300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kokonaisten korkeakoulututkintojen suorittaminen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kokonaisten ammatillisten tutkintojen suorittaminen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liiketaloudellinen toiminta (esimerkiksi markkinaehtoinen täydennyskoulutus tai sen kehittäminen)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ammatilliseen tehtävään valmistava koulutus (esimerkiksi lentäjät)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henkilöstö- tai työvoimakoulutus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sellainen koulutus, jota on mahdollista järjestää ammatillisen koulutuksen järjestäjän suoritepäätösten mukaisten tavoitteellisten opiskelijavuosien puitteissa.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916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4E8D91-8A62-FC52-95CF-0D1C279D6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Päällekkäisen rahoituksen estäminen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83B248-09C0-1264-1224-A60D64300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Ammatillisen koulutuksen järjestäjän tulee valtionavustushakemuksessa esittää arvio siitä, onko ehdotettu koulutus mahdollista järjestää varainhoitovuoden suoritepäätöksen mukaisten tavoitteellisten opiskelijavuosien puitteissa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/>
              <a:t>Tällaisessa tapauksessa valtionavustusta ei ole perusteltua myöntää.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/>
              <a:t>Koko VOS potti ( ei alakohtainen)</a:t>
            </a:r>
          </a:p>
        </p:txBody>
      </p:sp>
    </p:spTree>
    <p:extLst>
      <p:ext uri="{BB962C8B-B14F-4D97-AF65-F5344CB8AC3E}">
        <p14:creationId xmlns:p14="http://schemas.microsoft.com/office/powerpoint/2010/main" val="2713416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A54003-045A-AE89-348E-6840B17F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Tuotosten jakaminen avoimesti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2613A6-5711-2052-C5AD-610C50A14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fi-FI" dirty="0"/>
              <a:t>Palvelun puitteissa syntyvälle aineistolle tulee myöntää Creative </a:t>
            </a:r>
            <a:r>
              <a:rPr lang="fi-FI" dirty="0" err="1"/>
              <a:t>Commons</a:t>
            </a:r>
            <a:r>
              <a:rPr lang="fi-FI" dirty="0"/>
              <a:t> BY -tyyppisen (alkuperäinen tekijä nimettävä) tai vastaava käyttöoikeus. </a:t>
            </a:r>
          </a:p>
          <a:p>
            <a:r>
              <a:rPr lang="fi-FI" dirty="0"/>
              <a:t>Aineisto yleisesti saataville Avointen oppimateriaalien kirjastoon (aoe.fi):</a:t>
            </a:r>
          </a:p>
          <a:p>
            <a:pPr>
              <a:buFontTx/>
              <a:buChar char="-"/>
            </a:pPr>
            <a:r>
              <a:rPr lang="fi-FI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koulutussuunnitelma sekä </a:t>
            </a:r>
          </a:p>
          <a:p>
            <a:pPr>
              <a:buFontTx/>
              <a:buChar char="-"/>
            </a:pPr>
            <a:r>
              <a:rPr lang="fi-FI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tätä palvelua varten laadittavat kirjalliset koulutusmateriaalit. Kirjallinen koulutusmateriaali tarkoittaa suoraan opetuksessa käytettävää kirjallista opetusmateriaalia, kuten opetusdioja (esimerkiksi PowerPoint-esitys).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92251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146171-8521-BCC4-9C62-52CE1CDD3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latin typeface="Montserrat"/>
              </a:rPr>
              <a:t>Arviointiperusteista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5E5321-FC08-730C-4406-425F85AF2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490"/>
            <a:ext cx="10515600" cy="466347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fi-FI" dirty="0"/>
              <a:t>Arviointiperusteet löytyvät hakutiedotteen lopusta</a:t>
            </a:r>
          </a:p>
          <a:p>
            <a:r>
              <a:rPr lang="fi-FI" dirty="0"/>
              <a:t>Konkreettiset, selkeät, käytäntöön sidotut ja uskottavat vastaukset kriteereihin ovat avain menestykseen!</a:t>
            </a:r>
          </a:p>
          <a:p>
            <a:r>
              <a:rPr lang="fi-FI" dirty="0">
                <a:latin typeface="Montserrat"/>
              </a:rPr>
              <a:t>Yhteistoteutuksien hyödyntäminen</a:t>
            </a:r>
          </a:p>
          <a:p>
            <a:r>
              <a:rPr lang="fi-FI" dirty="0"/>
              <a:t>Kriteerit täyttävät hakijat laitetaan pistejärjestykseen</a:t>
            </a:r>
          </a:p>
          <a:p>
            <a:r>
              <a:rPr lang="fi-FI" dirty="0"/>
              <a:t>10 osa-aluetta arvioidaan asteikolla  1-4</a:t>
            </a:r>
          </a:p>
          <a:p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Hakemusten arviointivaiheessa otetaan huomioon alueellinen kysyntä. </a:t>
            </a:r>
          </a:p>
          <a:p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Samalle toteutusalueelle ei myönnetä useita sisällöiltään toisiaan vastaavia avustuksia, mikäli palvelukeskuksen arvion mukaan kysyntä ei ole riittävää.</a:t>
            </a:r>
          </a:p>
          <a:p>
            <a:r>
              <a:rPr lang="fi-FI" dirty="0">
                <a:solidFill>
                  <a:srgbClr val="003399"/>
                </a:solidFill>
                <a:latin typeface="Montserrat" panose="00000500000000000000" pitchFamily="2" charset="0"/>
              </a:rPr>
              <a:t>4 osa-aluetta ei ole ennakolta jaettu, hakemuskokonaisuus ratkaisee</a:t>
            </a:r>
            <a:endParaRPr lang="fi-FI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448F8B-DD3D-9DB7-539F-B7B612A02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Arvioinneista muutama sana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B630C6-133B-CBDB-CAB0-AEFD9D813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959"/>
            <a:ext cx="10515600" cy="5376041"/>
          </a:xfrm>
        </p:spPr>
        <p:txBody>
          <a:bodyPr>
            <a:normAutofit fontScale="625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Toteutussuunnitelma on työelämälähtöinen, se on laadittu ja toteutetaan yhteistyössä työelämän kanssa.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Osaamispalvelun toteutusmuoto mahdollistaa osallistumisen työn ohessa.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Toteutusaikataulu sekä toteutettavan osaamispalvelun kesto on suunniteltuun sisältöön, tavoiteltuun kohderyhmään ja avustuksen käyttöaikaan nähden realistinen ja tarkoituksenmukainen.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Palvelun kohderyhmässä, järjestämisessä ja sisällöissä on huomioitu toteutusalueen tai valtakunnallinen työmarkkinatilanne.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Opiskelijahankintasuunnitelma on konkreettinen ja uskottava, ja siinä on huomioitu tavoiteltu kohderyhmä.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Opintojen aikaisten tukitoimien suunnitelma on laadukas, ja siinä on huomioitu tavoiteltu kohderyhmä. Hakijalla on valmiudet toteuttaa suunnitellut tukitoimet.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Opintojen aikaisen ohjauksen suunnitelma on laadukas, ja siinä on huomioitu tavoiteltu kohderyhmä. Hakijalla on valmiudet toteuttaa ohjausta.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Hakemus on kokonaistaloudellinen.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Palvelussa kokeillaan hakijan perustoimintaan nähden uusia menetelmiä, toteutusmuotoja, opintojen sisältöyhdistelmiä tai yhteistyömalleja.</a:t>
            </a:r>
          </a:p>
          <a:p>
            <a:pPr marL="514350" indent="-514350" algn="l">
              <a:buFont typeface="+mj-lt"/>
              <a:buAutoNum type="arabicPeriod"/>
            </a:pPr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Hakija esittää konkreettisen suunnitelman, kuinka edellisen kohdan asioita tullaan ottamaan käyttöön ja/tai levittämään omassa organisaatiossa tai laajemmin.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03036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792FD-C00A-76D8-493D-9DB352B95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Raportointi ja hallinnointi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5FE177-88E2-6B29-C640-5C10867B3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193"/>
            <a:ext cx="10515600" cy="4710770"/>
          </a:xfrm>
        </p:spPr>
        <p:txBody>
          <a:bodyPr>
            <a:normAutofit fontScale="62500" lnSpcReduction="20000"/>
          </a:bodyPr>
          <a:lstStyle/>
          <a:p>
            <a:r>
              <a:rPr lang="fi-FI" dirty="0"/>
              <a:t>Opiskelijoiden taustatietolomake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>
                <a:sym typeface="Wingdings" panose="05000000000000000000" pitchFamily="2" charset="2"/>
              </a:rPr>
              <a:t> lähetetään yhteyshenkilölle maksatuksen yhteydessä. Velvollisuus kerätä aina aloittavilta opiskelijoilta</a:t>
            </a:r>
            <a:endParaRPr lang="fi-FI" dirty="0"/>
          </a:p>
          <a:p>
            <a:r>
              <a:rPr lang="fi-FI" dirty="0"/>
              <a:t>Opiskelijapalautelomake 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lähetetään yhteyshenkilölle maksatuksen yhteydessä. Velvollisuus kerätä aina päättäviltä opiskelijoilta</a:t>
            </a:r>
            <a:endParaRPr lang="fi-FI" dirty="0">
              <a:solidFill>
                <a:srgbClr val="FF0000"/>
              </a:solidFill>
              <a:highlight>
                <a:srgbClr val="FFFF00"/>
              </a:highlight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Opinto-oikeudet ja suoritukset Koski- tai Virta-rekistereihin </a:t>
            </a:r>
            <a:r>
              <a:rPr lang="fi-FI" dirty="0" err="1">
                <a:sym typeface="Wingdings" panose="05000000000000000000" pitchFamily="2" charset="2"/>
              </a:rPr>
              <a:t>Jotpa</a:t>
            </a:r>
            <a:r>
              <a:rPr lang="fi-FI" dirty="0">
                <a:sym typeface="Wingdings" panose="05000000000000000000" pitchFamily="2" charset="2"/>
              </a:rPr>
              <a:t>-koulutusta koskevan lainsäädännön mukaisesta</a:t>
            </a:r>
          </a:p>
          <a:p>
            <a:r>
              <a:rPr lang="fi-FI" dirty="0" err="1">
                <a:sym typeface="Wingdings" panose="05000000000000000000" pitchFamily="2" charset="2"/>
              </a:rPr>
              <a:t>Jotpan</a:t>
            </a:r>
            <a:r>
              <a:rPr lang="fi-FI" dirty="0">
                <a:sym typeface="Wingdings" panose="05000000000000000000" pitchFamily="2" charset="2"/>
              </a:rPr>
              <a:t> rahoituskoodit!</a:t>
            </a:r>
          </a:p>
          <a:p>
            <a:r>
              <a:rPr lang="fi-FI" dirty="0">
                <a:sym typeface="Wingdings" panose="05000000000000000000" pitchFamily="2" charset="2"/>
              </a:rPr>
              <a:t>Väliselvitys 1.10.2025</a:t>
            </a:r>
          </a:p>
          <a:p>
            <a:r>
              <a:rPr lang="fi-FI" dirty="0"/>
              <a:t>Loppuselvitys viimeistään 30.6.2026</a:t>
            </a:r>
          </a:p>
          <a:p>
            <a:r>
              <a:rPr lang="fi-FI" dirty="0"/>
              <a:t>Yhteyshenkilöiden pitäminen ajan tasalla</a:t>
            </a:r>
          </a:p>
          <a:p>
            <a:r>
              <a:rPr lang="fi-FI" dirty="0"/>
              <a:t>Hankeaikainen tuki ja hankeklinikka</a:t>
            </a:r>
          </a:p>
          <a:p>
            <a:r>
              <a:rPr lang="fi-FI" dirty="0"/>
              <a:t>Avustuksen käyttöaika päättyy 31.3.2026</a:t>
            </a:r>
          </a:p>
          <a:p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Muutosta koskeva hakemus on tehtävä viimeistään 30 vuorokautta ennen valtionavustuksen käyttöajan päättymistä. </a:t>
            </a:r>
            <a:endParaRPr lang="fi-FI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957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B261F2-9FF1-DE98-7A21-F365AC469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UKK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E252DF-C7E9-27D2-861D-8794B740C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dirty="0">
                <a:hlinkClick r:id="rId2"/>
              </a:rPr>
              <a:t>Usein kysyttyä valtionavustuksista | Jatkuvan oppimisen ja työllisyyden palvelukeskus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r>
              <a:rPr lang="fi-FI" dirty="0" err="1">
                <a:hlinkClick r:id="rId3"/>
              </a:rPr>
              <a:t>Jotpan</a:t>
            </a:r>
            <a:r>
              <a:rPr lang="fi-FI" dirty="0">
                <a:hlinkClick r:id="rId3"/>
              </a:rPr>
              <a:t> valtionavustuksen vakioehdot 1.3.2024 alkaen | Jatkuvan oppimisen ja työllisyyden palvelukeskus</a:t>
            </a:r>
            <a:endParaRPr lang="fi-FI" dirty="0"/>
          </a:p>
          <a:p>
            <a:endParaRPr lang="fi-FI" dirty="0"/>
          </a:p>
          <a:p>
            <a:r>
              <a:rPr lang="fi-FI" dirty="0"/>
              <a:t>Jos vastausta ei löydy, niin sähköpostia / soitto vastuuvalmistelijalle!</a:t>
            </a:r>
          </a:p>
        </p:txBody>
      </p:sp>
    </p:spTree>
    <p:extLst>
      <p:ext uri="{BB962C8B-B14F-4D97-AF65-F5344CB8AC3E}">
        <p14:creationId xmlns:p14="http://schemas.microsoft.com/office/powerpoint/2010/main" val="4128416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826F6C-A5E7-B755-50E5-10780B28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Etukäteen tulleet kysymykset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AC04BA-B515-A38B-3E28-48826B477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56" y="1690688"/>
            <a:ext cx="10515600" cy="4351338"/>
          </a:xfrm>
          <a:ln>
            <a:noFill/>
          </a:ln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Onko hankkeen budjetille jokin tietty yläraja? </a:t>
            </a:r>
            <a:endParaRPr lang="fi-FI" dirty="0">
              <a:solidFill>
                <a:srgbClr val="003399"/>
              </a:solidFill>
              <a:latin typeface="Montserrat" panose="00000500000000000000" pitchFamily="2" charset="0"/>
            </a:endParaRPr>
          </a:p>
          <a:p>
            <a:pPr marL="0" indent="0">
              <a:buNone/>
            </a:pPr>
            <a:r>
              <a:rPr lang="fi-FI" dirty="0">
                <a:solidFill>
                  <a:srgbClr val="00B050"/>
                </a:solidFill>
                <a:latin typeface="Montserrat" panose="00000500000000000000" pitchFamily="2" charset="0"/>
              </a:rPr>
              <a:t>V: Ei ole</a:t>
            </a:r>
            <a:endParaRPr lang="fi-FI" b="0" i="0" dirty="0">
              <a:solidFill>
                <a:srgbClr val="00B050"/>
              </a:solidFill>
              <a:effectLst/>
              <a:latin typeface="Montserrat" panose="00000500000000000000" pitchFamily="2" charset="0"/>
            </a:endParaRPr>
          </a:p>
          <a:p>
            <a:r>
              <a:rPr lang="fi-FI" b="0" i="0" dirty="0">
                <a:solidFill>
                  <a:srgbClr val="003399"/>
                </a:solidFill>
                <a:effectLst/>
                <a:latin typeface="Montserrat" panose="00000500000000000000" pitchFamily="2" charset="0"/>
              </a:rPr>
              <a:t>Onko tämän koulutuksen toteutusaika miten "lopullinen"? Mikäli osoittautuu että aikaa tarvittaisiin loppupäähän 03/2026 lisää esimerkiksi 06/2026, niin voisiko tämä olla mahdollista?</a:t>
            </a:r>
            <a:r>
              <a:rPr lang="fi-FI" dirty="0">
                <a:solidFill>
                  <a:srgbClr val="003399"/>
                </a:solidFill>
                <a:latin typeface="Montserrat" panose="000005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fi-FI" dirty="0">
                <a:solidFill>
                  <a:srgbClr val="00B050"/>
                </a:solidFill>
                <a:latin typeface="Montserrat"/>
              </a:rPr>
              <a:t>V: Muutoshakemuksella voi hakea perustellusta syystä lisäaikaa esim. juuri 3kk, mutta päätökset tapauskohtaisesti. Huom. muutoshakemus 1kk ennen käyttöajan loppua!</a:t>
            </a:r>
            <a:endParaRPr lang="fi-FI" b="1" i="0" dirty="0">
              <a:solidFill>
                <a:srgbClr val="00B050"/>
              </a:solidFill>
              <a:effectLst/>
              <a:latin typeface="Montserrat"/>
            </a:endParaRPr>
          </a:p>
          <a:p>
            <a:pPr>
              <a:buFont typeface="Arial"/>
              <a:buChar char="•"/>
            </a:pPr>
            <a:r>
              <a:rPr lang="fi-FI" dirty="0">
                <a:solidFill>
                  <a:srgbClr val="003399"/>
                </a:solidFill>
                <a:latin typeface="Montserrat"/>
              </a:rPr>
              <a:t>Onko teillä yleisesti ehtoja hybridikoulutuksen </a:t>
            </a:r>
            <a:r>
              <a:rPr lang="fi-FI" dirty="0" err="1">
                <a:solidFill>
                  <a:srgbClr val="003399"/>
                </a:solidFill>
                <a:latin typeface="Montserrat"/>
              </a:rPr>
              <a:t>etä</a:t>
            </a:r>
            <a:r>
              <a:rPr lang="fi-FI" dirty="0">
                <a:solidFill>
                  <a:srgbClr val="003399"/>
                </a:solidFill>
                <a:latin typeface="Montserrat"/>
              </a:rPr>
              <a:t>/lähi-suhteelle? Esim. pitääkö jokin tietty prosentti olla kontaktiopetusta?</a:t>
            </a:r>
            <a:endParaRPr lang="fi-FI" dirty="0">
              <a:solidFill>
                <a:srgbClr val="003399"/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rgbClr val="00B050"/>
                </a:solidFill>
                <a:latin typeface="Montserrat"/>
              </a:rPr>
              <a:t>V: Ei ole prosenttimääritelmää tai muita ehtoja. Riippuu aina tapauskohtaisesti hankkeen luonteesta. </a:t>
            </a:r>
          </a:p>
          <a:p>
            <a:pPr marL="0" indent="0">
              <a:buNone/>
            </a:pPr>
            <a:endParaRPr lang="fi-FI" dirty="0">
              <a:solidFill>
                <a:srgbClr val="00B050"/>
              </a:solidFill>
              <a:latin typeface="Montserrat"/>
            </a:endParaRPr>
          </a:p>
          <a:p>
            <a:pPr marL="0" indent="0">
              <a:buNone/>
            </a:pPr>
            <a:endParaRPr lang="fi-FI" dirty="0">
              <a:solidFill>
                <a:srgbClr val="00B050"/>
              </a:solidFill>
              <a:latin typeface="Montserrat"/>
            </a:endParaRPr>
          </a:p>
          <a:p>
            <a:pPr marL="0" indent="0">
              <a:buNone/>
            </a:pPr>
            <a:endParaRPr lang="fi-FI" dirty="0">
              <a:solidFill>
                <a:srgbClr val="00B050"/>
              </a:solidFill>
              <a:latin typeface="Montserrat"/>
            </a:endParaRPr>
          </a:p>
          <a:p>
            <a:pPr marL="0" indent="0">
              <a:buNone/>
            </a:pPr>
            <a:endParaRPr lang="fi-FI" dirty="0">
              <a:solidFill>
                <a:srgbClr val="1B4E8E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74002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826F6C-A5E7-B755-50E5-10780B28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Etukäteen tulleet kysymykset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AC04BA-B515-A38B-3E28-48826B477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56" y="1690688"/>
            <a:ext cx="10515600" cy="4351338"/>
          </a:xfrm>
          <a:ln>
            <a:noFill/>
          </a:ln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fi-FI" dirty="0">
                <a:solidFill>
                  <a:srgbClr val="003399"/>
                </a:solidFill>
                <a:latin typeface="Montserrat"/>
              </a:rPr>
              <a:t>Haemme yhteishanketta. Tämän konsortion yhteistoiminta vaatii jonkin verran resurssia (koulutusten suunnittelu, opiskelijahankinta, </a:t>
            </a:r>
            <a:r>
              <a:rPr lang="fi-FI" dirty="0" err="1">
                <a:solidFill>
                  <a:srgbClr val="003399"/>
                </a:solidFill>
                <a:latin typeface="Montserrat"/>
              </a:rPr>
              <a:t>jne</a:t>
            </a:r>
            <a:r>
              <a:rPr lang="fi-FI" dirty="0">
                <a:solidFill>
                  <a:srgbClr val="003399"/>
                </a:solidFill>
                <a:latin typeface="Montserrat"/>
              </a:rPr>
              <a:t>). Voiko tällaiseen työhön osoittaa hakemuksessa kustannuksia?</a:t>
            </a:r>
            <a:r>
              <a:rPr lang="fi-FI" b="0" i="0" dirty="0">
                <a:solidFill>
                  <a:srgbClr val="003399"/>
                </a:solidFill>
                <a:effectLst/>
                <a:latin typeface="Montserrat"/>
              </a:rPr>
              <a:t> </a:t>
            </a:r>
            <a:endParaRPr lang="fi-FI"/>
          </a:p>
          <a:p>
            <a:pPr marL="0" indent="0">
              <a:buNone/>
            </a:pPr>
            <a:r>
              <a:rPr lang="fi-FI" dirty="0">
                <a:solidFill>
                  <a:srgbClr val="00B050"/>
                </a:solidFill>
                <a:latin typeface="Montserrat"/>
              </a:rPr>
              <a:t>V: Kyllä voi</a:t>
            </a:r>
            <a:endParaRPr lang="fi-FI" b="0" i="0" dirty="0">
              <a:solidFill>
                <a:srgbClr val="00B050"/>
              </a:solidFill>
              <a:effectLst/>
              <a:latin typeface="Montserrat"/>
            </a:endParaRPr>
          </a:p>
          <a:p>
            <a:r>
              <a:rPr lang="fi-FI" dirty="0">
                <a:solidFill>
                  <a:srgbClr val="003399"/>
                </a:solidFill>
                <a:latin typeface="Montserrat"/>
              </a:rPr>
              <a:t>Opiskelijahankintaa teemme oppilaitosten omien kanavien kautta mutta mahdollisesti myös yritysten ja yhdistysten kautta. Ovatko nämä kaksi toimijaa sellaisia, joilta voimme hankkia ostopalvelua? Eli voimmeko sisällyttää kustannusarvioon tällaisia kustannuksia?</a:t>
            </a:r>
          </a:p>
          <a:p>
            <a:pPr marL="0" indent="0">
              <a:buNone/>
            </a:pPr>
            <a:r>
              <a:rPr lang="fi-FI" dirty="0">
                <a:solidFill>
                  <a:srgbClr val="00B050"/>
                </a:solidFill>
                <a:latin typeface="Montserrat"/>
              </a:rPr>
              <a:t>V: Opiskelijahankinnassa saa syntyä erilaisia kustannuksia käytetyistä palveluista. Koulutusta ei kuitenkaan voi järjestää yhden yrityksen tarpeisiin, jotta sitä ei rinnasteta henkilöstökoulutukseksi.</a:t>
            </a:r>
            <a:endParaRPr lang="fi-FI" dirty="0">
              <a:solidFill>
                <a:srgbClr val="00B050"/>
              </a:solidFill>
            </a:endParaRPr>
          </a:p>
          <a:p>
            <a:pPr>
              <a:buFont typeface="Arial"/>
              <a:buChar char="•"/>
            </a:pPr>
            <a:r>
              <a:rPr lang="fi-FI" dirty="0">
                <a:solidFill>
                  <a:srgbClr val="003399"/>
                </a:solidFill>
                <a:latin typeface="Montserrat"/>
              </a:rPr>
              <a:t>Tähtäämme valtakunnalliseen toimintaan, jossa ainakin osa koulutuksista on hybridimuotoisia. Pystymmekö tarjoamaan </a:t>
            </a:r>
            <a:r>
              <a:rPr lang="fi-FI" dirty="0" err="1">
                <a:solidFill>
                  <a:srgbClr val="003399"/>
                </a:solidFill>
                <a:latin typeface="Montserrat"/>
              </a:rPr>
              <a:t>jotpa</a:t>
            </a:r>
            <a:r>
              <a:rPr lang="fi-FI" dirty="0">
                <a:solidFill>
                  <a:srgbClr val="003399"/>
                </a:solidFill>
                <a:latin typeface="Montserrat"/>
              </a:rPr>
              <a:t>-rahoituksella kaukaa tuleville opiskelijoille matkakulut lähiopetuspäiviin?</a:t>
            </a:r>
            <a:endParaRPr lang="fi-FI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rgbClr val="00B050"/>
                </a:solidFill>
                <a:latin typeface="Montserrat"/>
              </a:rPr>
              <a:t>V: Ei voi. Matkakuluja ei voi sisällyttää budjettiin kuin ainoastaan koulutuksen sisällä tapahtuvilta osin. </a:t>
            </a:r>
          </a:p>
          <a:p>
            <a:pPr marL="0" indent="0">
              <a:buNone/>
            </a:pPr>
            <a:endParaRPr lang="fi-FI" dirty="0">
              <a:solidFill>
                <a:srgbClr val="00B050"/>
              </a:solidFill>
              <a:latin typeface="Montserrat"/>
            </a:endParaRPr>
          </a:p>
          <a:p>
            <a:pPr marL="0" indent="0">
              <a:buNone/>
            </a:pPr>
            <a:endParaRPr lang="fi-FI" dirty="0">
              <a:solidFill>
                <a:srgbClr val="00B050"/>
              </a:solidFill>
              <a:latin typeface="Montserrat"/>
            </a:endParaRPr>
          </a:p>
          <a:p>
            <a:pPr marL="0" indent="0">
              <a:buNone/>
            </a:pPr>
            <a:endParaRPr lang="fi-FI" dirty="0">
              <a:solidFill>
                <a:srgbClr val="1B4E8E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10660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807FAE4-7BA6-E8B9-88D0-C0AECE63C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5627" y="1253331"/>
            <a:ext cx="11606373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>
                <a:latin typeface="Montserrat"/>
              </a:rPr>
              <a:t>Kiitos!</a:t>
            </a:r>
          </a:p>
          <a:p>
            <a:endParaRPr lang="fi-FI" dirty="0"/>
          </a:p>
          <a:p>
            <a:endParaRPr lang="fi-FI" sz="3600" dirty="0"/>
          </a:p>
          <a:p>
            <a:r>
              <a:rPr lang="fi-FI" sz="3600" dirty="0">
                <a:latin typeface="Montserrat"/>
              </a:rPr>
              <a:t>Lisätietoja: </a:t>
            </a:r>
          </a:p>
          <a:p>
            <a:pPr algn="l"/>
            <a:r>
              <a:rPr lang="fi-FI" sz="2600" b="0" i="0" u="none" strike="noStrike" dirty="0">
                <a:effectLst/>
                <a:latin typeface="Montserrat" panose="000005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krista.paavola@jotpa.fi</a:t>
            </a:r>
            <a:endParaRPr lang="fi-FI" sz="2600" b="0" i="0" dirty="0">
              <a:effectLst/>
              <a:latin typeface="Montserrat" panose="00000500000000000000" pitchFamily="2" charset="0"/>
            </a:endParaRPr>
          </a:p>
          <a:p>
            <a:r>
              <a:rPr lang="fi-FI" sz="2600" b="0" dirty="0">
                <a:latin typeface="Montserrat"/>
              </a:rPr>
              <a:t>+358 295 331 304</a:t>
            </a:r>
          </a:p>
          <a:p>
            <a:r>
              <a:rPr lang="fi-FI" sz="2600" b="0" dirty="0">
                <a:latin typeface="Montserrat"/>
              </a:rPr>
              <a:t>rahoitus@jotpa.fi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9297B23-15E3-D466-4E53-9A70B0F334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fi-FI" dirty="0"/>
              <a:t>Lisätietoja</a:t>
            </a:r>
          </a:p>
        </p:txBody>
      </p:sp>
    </p:spTree>
    <p:extLst>
      <p:ext uri="{BB962C8B-B14F-4D97-AF65-F5344CB8AC3E}">
        <p14:creationId xmlns:p14="http://schemas.microsoft.com/office/powerpoint/2010/main" val="3536018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JOTPA">
      <a:dk1>
        <a:srgbClr val="000000"/>
      </a:dk1>
      <a:lt1>
        <a:srgbClr val="FFFFFF"/>
      </a:lt1>
      <a:dk2>
        <a:srgbClr val="1B4E8E"/>
      </a:dk2>
      <a:lt2>
        <a:srgbClr val="E7E6E6"/>
      </a:lt2>
      <a:accent1>
        <a:srgbClr val="1B4E8E"/>
      </a:accent1>
      <a:accent2>
        <a:srgbClr val="FF6000"/>
      </a:accent2>
      <a:accent3>
        <a:srgbClr val="00A3C1"/>
      </a:accent3>
      <a:accent4>
        <a:srgbClr val="2374C3"/>
      </a:accent4>
      <a:accent5>
        <a:srgbClr val="009B61"/>
      </a:accent5>
      <a:accent6>
        <a:srgbClr val="F249A6"/>
      </a:accent6>
      <a:hlink>
        <a:srgbClr val="0563C1"/>
      </a:hlink>
      <a:folHlink>
        <a:srgbClr val="ADC2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otpa_2022_pohja" id="{486761E4-1A55-3147-98D4-9669461BFF0D}" vid="{CA433760-EF8D-BB47-B7FE-42F7813FA83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398c15-dbe7-48cb-8b08-c1d1a0e48547">
      <Terms xmlns="http://schemas.microsoft.com/office/infopath/2007/PartnerControls"/>
    </lcf76f155ced4ddcb4097134ff3c332f>
    <TaxCatchAll xmlns="cfe885dc-9db7-4894-95a4-8bf7ccbac14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FB2BB26FE1BC4F8DF46C2D8B65908B" ma:contentTypeVersion="18" ma:contentTypeDescription="Create a new document." ma:contentTypeScope="" ma:versionID="b57f3a920feead6be566bcf2556c82f4">
  <xsd:schema xmlns:xsd="http://www.w3.org/2001/XMLSchema" xmlns:xs="http://www.w3.org/2001/XMLSchema" xmlns:p="http://schemas.microsoft.com/office/2006/metadata/properties" xmlns:ns2="ab398c15-dbe7-48cb-8b08-c1d1a0e48547" xmlns:ns3="40bce564-d11d-4b4b-b5b1-8d41ea13cafa" xmlns:ns4="cfe885dc-9db7-4894-95a4-8bf7ccbac140" targetNamespace="http://schemas.microsoft.com/office/2006/metadata/properties" ma:root="true" ma:fieldsID="971a5dd6e2cbbee062e5b35ead93abf0" ns2:_="" ns3:_="" ns4:_="">
    <xsd:import namespace="ab398c15-dbe7-48cb-8b08-c1d1a0e48547"/>
    <xsd:import namespace="40bce564-d11d-4b4b-b5b1-8d41ea13cafa"/>
    <xsd:import namespace="cfe885dc-9db7-4894-95a4-8bf7ccbac1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398c15-dbe7-48cb-8b08-c1d1a0e485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95fa535-6bc0-41a5-b9d9-f1c35ec2e0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ce564-d11d-4b4b-b5b1-8d41ea13caf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885dc-9db7-4894-95a4-8bf7ccbac14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b1a38fb-fb4f-4514-8be4-5857e88ffcd9}" ma:internalName="TaxCatchAll" ma:showField="CatchAllData" ma:web="40bce564-d11d-4b4b-b5b1-8d41ea13c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F18CE7-4A92-4C10-A663-B9F9C71268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C09526-382B-4F41-910C-30D64B66BE43}">
  <ds:schemaRefs>
    <ds:schemaRef ds:uri="http://purl.org/dc/elements/1.1/"/>
    <ds:schemaRef ds:uri="http://schemas.microsoft.com/office/infopath/2007/PartnerControls"/>
    <ds:schemaRef ds:uri="ab398c15-dbe7-48cb-8b08-c1d1a0e48547"/>
    <ds:schemaRef ds:uri="http://purl.org/dc/terms/"/>
    <ds:schemaRef ds:uri="http://www.w3.org/XML/1998/namespace"/>
    <ds:schemaRef ds:uri="http://schemas.microsoft.com/office/2006/documentManagement/types"/>
    <ds:schemaRef ds:uri="cfe885dc-9db7-4894-95a4-8bf7ccbac140"/>
    <ds:schemaRef ds:uri="http://schemas.openxmlformats.org/package/2006/metadata/core-properties"/>
    <ds:schemaRef ds:uri="40bce564-d11d-4b4b-b5b1-8d41ea13cafa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F43B8D5-37CC-4B6C-BF2F-BEB0A66599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398c15-dbe7-48cb-8b08-c1d1a0e48547"/>
    <ds:schemaRef ds:uri="40bce564-d11d-4b4b-b5b1-8d41ea13cafa"/>
    <ds:schemaRef ds:uri="cfe885dc-9db7-4894-95a4-8bf7ccbac1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c14dfa4-c0fc-4725-9f04-76a443deb095}" enabled="0" method="" siteId="{7c14dfa4-c0fc-4725-9f04-76a443deb09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UUSI Jotpa_2022_pohja_FI (1)</Template>
  <TotalTime>1307</TotalTime>
  <Words>1045</Words>
  <Application>Microsoft Office PowerPoint</Application>
  <PresentationFormat>Laajakuva</PresentationFormat>
  <Paragraphs>148</Paragraphs>
  <Slides>21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2" baseType="lpstr">
      <vt:lpstr>Office-teema</vt:lpstr>
      <vt:lpstr>Hankeavustus osaamisen lisäämiseen jäte- ja vesihuollossa, maa- ja vesirakentamisessa, kaavoituksen alalla ja teollisessa puurakentamisessa</vt:lpstr>
      <vt:lpstr>Tilaisuuden sisältö</vt:lpstr>
      <vt:lpstr>Tilaisuuden tavoite</vt:lpstr>
      <vt:lpstr>Valtionavustushaun pääpointit:</vt:lpstr>
      <vt:lpstr>Valtionavustushaun tärkeät luvut ja  päivät  </vt:lpstr>
      <vt:lpstr>Taustaa​</vt:lpstr>
      <vt:lpstr>Koulutusten sisällöt 1/2</vt:lpstr>
      <vt:lpstr>Koulutusten sisällöt 2/2</vt:lpstr>
      <vt:lpstr>Muut sisällöt tarvittavissa määrin</vt:lpstr>
      <vt:lpstr>Kohderyhmä</vt:lpstr>
      <vt:lpstr>Avustusta voivat hakea:</vt:lpstr>
      <vt:lpstr>Mitä ei voida rahoittaa</vt:lpstr>
      <vt:lpstr>Päällekkäisen rahoituksen estäminen</vt:lpstr>
      <vt:lpstr>Tuotosten jakaminen avoimesti</vt:lpstr>
      <vt:lpstr>Arviointiperusteista</vt:lpstr>
      <vt:lpstr>Arvioinneista muutama sana</vt:lpstr>
      <vt:lpstr>Raportointi ja hallinnointi</vt:lpstr>
      <vt:lpstr>UKK</vt:lpstr>
      <vt:lpstr>Etukäteen tulleet kysymykset</vt:lpstr>
      <vt:lpstr>Etukäteen tulleet kysymykset</vt:lpstr>
      <vt:lpstr>Lisätietoja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Päiviö Anna (JOTPA)</dc:creator>
  <cp:lastModifiedBy>Paavola Krista (JOTPA)</cp:lastModifiedBy>
  <cp:revision>83</cp:revision>
  <cp:lastPrinted>2024-02-06T06:19:13Z</cp:lastPrinted>
  <dcterms:created xsi:type="dcterms:W3CDTF">2022-09-14T10:50:53Z</dcterms:created>
  <dcterms:modified xsi:type="dcterms:W3CDTF">2024-11-21T07:12:16Z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0x010100B3FB2BB26FE1BC4F8DF46C2D8B65908B</vt:lpwstr>
  </property>
  <property fmtid="{D5CDD505-2E9C-101B-9397-08002B2CF9AE}" pid="3" name="MediaServiceImageTags">
    <vt:lpwstr/>
  </property>
</Properties>
</file>